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D4C7DC-64B9-41D7-8928-87F7DA7548CB}">
          <p14:sldIdLst>
            <p14:sldId id="256"/>
          </p14:sldIdLst>
        </p14:section>
        <p14:section name="Fourier Theory" id="{4CF7E71E-28C4-4CC7-97DD-5062ED39F7BF}">
          <p14:sldIdLst>
            <p14:sldId id="257"/>
            <p14:sldId id="258"/>
          </p14:sldIdLst>
        </p14:section>
        <p14:section name="Fourier Transform" id="{D65B5E35-CD57-4B47-A3A8-4789A70F78F2}">
          <p14:sldIdLst>
            <p14:sldId id="259"/>
            <p14:sldId id="260"/>
            <p14:sldId id="261"/>
            <p14:sldId id="262"/>
            <p14:sldId id="263"/>
          </p14:sldIdLst>
        </p14:section>
        <p14:section name="DFT" id="{BC7F7129-0809-43BE-9A3D-B7C073903A72}">
          <p14:sldIdLst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FFT" id="{500166B4-F174-45C5-939E-052322AEE533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Fourier Analysis" id="{97910A33-44DA-440C-BF47-4372F63DBE8A}">
          <p14:sldIdLst>
            <p14:sldId id="278"/>
            <p14:sldId id="279"/>
            <p14:sldId id="280"/>
          </p14:sldIdLst>
        </p14:section>
        <p14:section name="Filtering An Image" id="{9BDA3EEF-5CCC-4289-AB9E-280E5A0316B5}">
          <p14:sldIdLst>
            <p14:sldId id="281"/>
            <p14:sldId id="282"/>
          </p14:sldIdLst>
        </p14:section>
        <p14:section name="Convolution" id="{E99DFFE5-94E8-46EA-B17C-24802898CAB7}">
          <p14:sldIdLst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Frequency Domain Filters" id="{0BF0FDAC-12B4-47B6-B243-A6DD89F01ADC}">
          <p14:sldIdLst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2AEB1-8241-4254-82CA-A2797CC665D9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59012-6E9B-4118-8EBD-A999B1B82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43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Reference: https://images.app.goo.gl/4NYPMFVt9onr1XkN6, https://images.app.goo.gl/bMTbdQr4pcj2iGEG9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59012-6E9B-4118-8EBD-A999B1B8282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563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Reference: https://medium.com/@gokcenazakyol/what-are-filtering-in-frequency-domain-and-fourier-transform-image-processing-5-6f4cace43c91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59012-6E9B-4118-8EBD-A999B1B8282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679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Reference: https://medium.com/@gokcenazakyol/what-are-filtering-in-frequency-domain-and-fourier-transform-image-processing-5-6f4cace43c91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59012-6E9B-4118-8EBD-A999B1B8282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461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F7CA7-7C4A-E148-2FB5-4595A88EB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4EB3-B841-7869-A06D-8385368D4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178A9-CC2D-8C63-F2C3-A1AA38624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C784C-3343-E3D8-16A7-B2D2DB526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10912-A61B-AD47-7829-12AD13AE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91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CCEF-84F5-08C9-3F90-4FE762CE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6F9C7-EAA7-67EE-2231-DBEA7D7F0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69952-ECC8-8482-DD34-EB8513602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657C3-3400-58D0-5385-1DF3DEBE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71718-54DD-1E9B-26C1-502DB3A6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63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A7CCD2-DC7F-1489-221F-186F70D23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8379B-2BF5-046C-D0D3-7A485376C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3193F-92FD-877C-2239-D9BF640A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11E8-1106-754E-5237-375AC053F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6D5B5-6721-777F-9B7C-04AA0BC1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35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7B-3DC2-1EA8-58EF-329F0B17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4610C-347D-1DE8-A5D2-E973C573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F8D99-1EDA-2850-FB7D-39D05AFC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97536-7CAE-E240-6D5E-BFA1100E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7DA77-608B-0BC0-4532-F399C4878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72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00AC-DE6A-B942-0DFF-D3FA6C50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BEF7B-6D52-F931-FEA9-917F6246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49FEA-A417-6745-A501-D698D0CFF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5B9D7-FD87-92D8-FDEB-7575578D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EA79-0815-84C3-5AF6-AC5C306E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23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21E5-8157-FEE5-046D-945112C7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8FA7-D4CC-63D9-AA81-408C9FD04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55BC2-A63D-B038-B2D5-CB13A760D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EA356-295E-2DE2-4B79-90F2993A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0A8B3-D478-CB9C-E242-315F9C46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7092A-18CA-6525-CC48-E6833D64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02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166B-0CB9-6983-099E-B9FC99A6F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55C27-7CCB-7B38-28B4-EEA229482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73819-D52D-8A28-ECD8-9A323C397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78BEE-019F-D600-C0EA-D1B07A101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307C5-21F0-47BF-BB31-F8A97F470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6DE8A8-CAB4-A145-17C8-A9A297D3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77D98E-4C1C-3EA6-7371-8996A33E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B48F9D-18DB-CC09-957C-7653480B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82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E85E-2004-8086-8260-C6A9CF31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2716F-E3F2-42CC-92C1-593059452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1966D-BE18-9CAA-8408-E3A015A31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E82CF-C55F-32B5-D30A-69160F15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88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35AD6-4E2C-99DA-54F7-1C8E29B8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299FA-F81D-79B1-8496-2574C691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FACE7-1B10-197A-DA4A-DF3E0598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68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9816-D71A-952D-0299-5B6B2101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A07F8-58FE-9AA8-0414-58482A9E2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76CB0-36C2-0485-73CA-607F712BA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CFD1D-C88C-E532-0645-DF00FE8C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42BA2-47AB-2B56-694B-7F788C01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27D62-4180-BE19-FB59-CD3ACD04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45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FBB1-02E9-AD95-A8A6-1D8EFF98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151BAD-C932-CEA6-2A98-12C2F3847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D9094-B0CB-2EA8-5A20-231FE2EAE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3CEA3-46FF-F0F6-66F5-BEE169DB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D74F4-142E-4B6A-B75E-C0317F0D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05AC4-8FD5-7F8B-6273-0EEA927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26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122DBA-48A6-9316-4F0C-4AEAB52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C6670-ED0B-C1C5-DDF1-8F7BE48A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C82CB-1AD1-A814-8188-5FEB32733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76F8A-639D-4E64-AB69-71BE10DF6E71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B2EAC-32A4-EECE-1C7F-B52052F75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72689-9493-3DC8-0D34-F75D3BB53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B5860-B7A0-49F3-B100-054EB5E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14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47D8CB-D9AB-CCB1-743D-4861D141F45D}"/>
              </a:ext>
            </a:extLst>
          </p:cNvPr>
          <p:cNvSpPr txBox="1"/>
          <p:nvPr/>
        </p:nvSpPr>
        <p:spPr>
          <a:xfrm>
            <a:off x="281395" y="4118789"/>
            <a:ext cx="64892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/>
              <a:t>Fourier Transform for</a:t>
            </a:r>
          </a:p>
          <a:p>
            <a:pPr algn="r"/>
            <a:r>
              <a:rPr lang="en-US" sz="4000" b="1" dirty="0"/>
              <a:t>Image Filtering </a:t>
            </a:r>
          </a:p>
          <a:p>
            <a:pPr algn="r"/>
            <a:r>
              <a:rPr lang="en-US" sz="4000" b="1" dirty="0"/>
              <a:t>And </a:t>
            </a:r>
          </a:p>
          <a:p>
            <a:pPr algn="r"/>
            <a:r>
              <a:rPr lang="en-US" sz="4000" b="1" dirty="0"/>
              <a:t>Frequency Domain Analysis</a:t>
            </a:r>
            <a:endParaRPr lang="en-IN" sz="40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B4DF34-1564-3F2A-7B83-1AADBF48725C}"/>
              </a:ext>
            </a:extLst>
          </p:cNvPr>
          <p:cNvGrpSpPr/>
          <p:nvPr/>
        </p:nvGrpSpPr>
        <p:grpSpPr>
          <a:xfrm>
            <a:off x="6770687" y="0"/>
            <a:ext cx="5421313" cy="6858000"/>
            <a:chOff x="6770687" y="0"/>
            <a:chExt cx="5421313" cy="6858000"/>
          </a:xfrm>
        </p:grpSpPr>
        <p:pic>
          <p:nvPicPr>
            <p:cNvPr id="6" name="Picture 2" descr="Joseph Fourier - Wikipedia">
              <a:extLst>
                <a:ext uri="{FF2B5EF4-FFF2-40B4-BE49-F238E27FC236}">
                  <a16:creationId xmlns:a16="http://schemas.microsoft.com/office/drawing/2014/main" id="{FEF9D045-9CA2-1A7F-922D-D1AD56DCA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687" y="0"/>
              <a:ext cx="54213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C110E-0157-3BF9-4994-66D5E24FE8C8}"/>
                </a:ext>
              </a:extLst>
            </p:cNvPr>
            <p:cNvSpPr txBox="1"/>
            <p:nvPr/>
          </p:nvSpPr>
          <p:spPr>
            <a:xfrm>
              <a:off x="7922930" y="6488668"/>
              <a:ext cx="3116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Jean Baptiste Joseph Fourier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Picture 4" descr="Fourier Transform | Equations That Changed the World | Abakcus">
            <a:extLst>
              <a:ext uri="{FF2B5EF4-FFF2-40B4-BE49-F238E27FC236}">
                <a16:creationId xmlns:a16="http://schemas.microsoft.com/office/drawing/2014/main" id="{C70F155C-6750-AEB3-13B0-76FF95EC7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770686" cy="411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5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422AD85-3D01-E689-AF0E-414606D90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894"/>
            <a:ext cx="11076555" cy="54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75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E075F-B0E5-35A5-A14D-1F591E1EB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304800"/>
            <a:ext cx="11533239" cy="6272981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DFT of a two dimensional image can be visualized by showing the spectrum of the images component frequencies: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094273-0EE9-E334-B25C-996B6FA8C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993" y="1138084"/>
            <a:ext cx="83343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F230E43-9126-D64A-1908-4B90D9B5C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06" y="3429000"/>
            <a:ext cx="7215188" cy="308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59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1465-A124-372E-8157-56F6D256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7" y="1120877"/>
            <a:ext cx="10842523" cy="4630994"/>
          </a:xfrm>
        </p:spPr>
        <p:txBody>
          <a:bodyPr/>
          <a:lstStyle/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Plane waves are a type of wave that propagate in a single direction and have the same amplitude and phase at all points along a given plane.</a:t>
            </a:r>
          </a:p>
          <a:p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They can be described mathematically by a sinusoidal function, and are often used as a simplifying assumption in physics and engineering to represent more complex waves.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BC869C-438E-C5A0-2432-6106090046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6084" y="327094"/>
            <a:ext cx="46088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Plane Waves: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047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E0574D2-F878-8959-431C-06633D94AA2C}"/>
              </a:ext>
            </a:extLst>
          </p:cNvPr>
          <p:cNvGrpSpPr/>
          <p:nvPr/>
        </p:nvGrpSpPr>
        <p:grpSpPr>
          <a:xfrm>
            <a:off x="176981" y="648929"/>
            <a:ext cx="5555225" cy="4827639"/>
            <a:chOff x="0" y="1"/>
            <a:chExt cx="6109353" cy="6494828"/>
          </a:xfrm>
        </p:grpSpPr>
        <p:pic>
          <p:nvPicPr>
            <p:cNvPr id="12291" name="Picture 3">
              <a:extLst>
                <a:ext uri="{FF2B5EF4-FFF2-40B4-BE49-F238E27FC236}">
                  <a16:creationId xmlns:a16="http://schemas.microsoft.com/office/drawing/2014/main" id="{F80F32B1-790A-4248-B370-B7BABC350D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8" r="5996"/>
            <a:stretch/>
          </p:blipFill>
          <p:spPr bwMode="auto">
            <a:xfrm>
              <a:off x="0" y="1"/>
              <a:ext cx="6109353" cy="5987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A79134-6322-E6F2-0669-993D1E5AB508}"/>
                </a:ext>
              </a:extLst>
            </p:cNvPr>
            <p:cNvSpPr txBox="1"/>
            <p:nvPr/>
          </p:nvSpPr>
          <p:spPr>
            <a:xfrm>
              <a:off x="2172929" y="6125497"/>
              <a:ext cx="1838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K</a:t>
              </a:r>
              <a:r>
                <a:rPr lang="en-IN" baseline="-25000" dirty="0"/>
                <a:t>x</a:t>
              </a:r>
              <a:r>
                <a:rPr lang="en-IN" dirty="0"/>
                <a:t>= 2       K</a:t>
              </a:r>
              <a:r>
                <a:rPr lang="en-IN" baseline="-25000" dirty="0"/>
                <a:t>y</a:t>
              </a:r>
              <a:r>
                <a:rPr lang="en-IN" dirty="0"/>
                <a:t>= 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BE71CE-237E-F3F5-72CB-177D5F16E12A}"/>
              </a:ext>
            </a:extLst>
          </p:cNvPr>
          <p:cNvGrpSpPr/>
          <p:nvPr/>
        </p:nvGrpSpPr>
        <p:grpSpPr>
          <a:xfrm>
            <a:off x="6096000" y="560439"/>
            <a:ext cx="5624052" cy="5079761"/>
            <a:chOff x="6082646" y="1"/>
            <a:chExt cx="6109354" cy="6618349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2096F5F5-8AEE-84E3-D828-2D10879C19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" r="3283"/>
            <a:stretch/>
          </p:blipFill>
          <p:spPr bwMode="auto">
            <a:xfrm>
              <a:off x="6082646" y="1"/>
              <a:ext cx="6109354" cy="5987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E95B0F-D27A-D1AF-A25A-8EA96A7DFD66}"/>
                </a:ext>
              </a:extLst>
            </p:cNvPr>
            <p:cNvSpPr txBox="1"/>
            <p:nvPr/>
          </p:nvSpPr>
          <p:spPr>
            <a:xfrm>
              <a:off x="8218007" y="6137153"/>
              <a:ext cx="1891258" cy="48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K</a:t>
              </a:r>
              <a:r>
                <a:rPr lang="en-IN" baseline="-25000" dirty="0"/>
                <a:t>x</a:t>
              </a:r>
              <a:r>
                <a:rPr lang="en-IN" dirty="0"/>
                <a:t>= 32       K</a:t>
              </a:r>
              <a:r>
                <a:rPr lang="en-IN" baseline="-25000" dirty="0"/>
                <a:t>y</a:t>
              </a:r>
              <a:r>
                <a:rPr lang="en-IN" dirty="0"/>
                <a:t>= 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02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7506-2A53-79F7-3A6C-3D6CC293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227474"/>
            <a:ext cx="10515600" cy="745920"/>
          </a:xfrm>
        </p:spPr>
        <p:txBody>
          <a:bodyPr>
            <a:normAutofit/>
          </a:bodyPr>
          <a:lstStyle/>
          <a:p>
            <a:r>
              <a:rPr lang="en-IN" sz="4000" b="1" i="1" dirty="0">
                <a:solidFill>
                  <a:srgbClr val="242424"/>
                </a:solidFill>
                <a:effectLst/>
                <a:latin typeface="source-serif-pro"/>
              </a:rPr>
              <a:t>K-Space:</a:t>
            </a:r>
            <a:endParaRPr lang="en-IN" sz="4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7070A91-42C2-C478-DACF-B11B58A2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471613"/>
            <a:ext cx="83343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21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3276-C39B-95E0-EA94-41693C4A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" y="227474"/>
            <a:ext cx="10515600" cy="804914"/>
          </a:xfrm>
        </p:spPr>
        <p:txBody>
          <a:bodyPr>
            <a:normAutofit/>
          </a:bodyPr>
          <a:lstStyle/>
          <a:p>
            <a:r>
              <a:rPr lang="en-IN" sz="4000" b="1" i="0" dirty="0">
                <a:solidFill>
                  <a:srgbClr val="242424"/>
                </a:solidFill>
                <a:effectLst/>
                <a:latin typeface="sohne"/>
              </a:rPr>
              <a:t>Fast Fourier Transform: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1231B-F5FA-16A6-401D-F3D6C6D5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84" y="1032388"/>
            <a:ext cx="11439832" cy="5476567"/>
          </a:xfrm>
        </p:spPr>
        <p:txBody>
          <a:bodyPr>
            <a:normAutofit/>
          </a:bodyPr>
          <a:lstStyle/>
          <a:p>
            <a:pPr algn="l"/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The fast Fourier transform (FFT) is an efficient algorithm for computing the discrete Fourier transform (DFT) of a sequence, or its inverse.</a:t>
            </a:r>
          </a:p>
          <a:p>
            <a:pPr algn="l"/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It can significantly reduce the computational complexity of the DFT, making it possible to perform the transformation on very long sequences in a relatively short amount of time.</a:t>
            </a:r>
          </a:p>
          <a:p>
            <a:pPr algn="l"/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If we take the 2-point DFT and 4-point DFT and generalize them to 8-point, 16-point, …, 2</a:t>
            </a:r>
            <a:r>
              <a:rPr lang="en-US" sz="2200" b="0" i="1" dirty="0">
                <a:solidFill>
                  <a:srgbClr val="242424"/>
                </a:solidFill>
                <a:effectLst/>
                <a:latin typeface="source-serif-pro"/>
              </a:rPr>
              <a:t>r</a:t>
            </a:r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-point, we get the FFT algorithm.</a:t>
            </a:r>
          </a:p>
          <a:p>
            <a:pPr algn="l"/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To compute the DFT of an </a:t>
            </a:r>
            <a:r>
              <a:rPr lang="en-US" sz="2200" b="0" i="1" dirty="0">
                <a:solidFill>
                  <a:srgbClr val="242424"/>
                </a:solidFill>
                <a:effectLst/>
                <a:latin typeface="source-serif-pro"/>
              </a:rPr>
              <a:t>N</a:t>
            </a:r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-point sequence using equation (1) would take </a:t>
            </a:r>
            <a:r>
              <a:rPr lang="en-US" sz="2200" b="0" i="1" dirty="0">
                <a:solidFill>
                  <a:srgbClr val="242424"/>
                </a:solidFill>
                <a:effectLst/>
                <a:latin typeface="source-serif-pro"/>
              </a:rPr>
              <a:t>O</a:t>
            </a:r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en-US" sz="2200" b="0" i="1" dirty="0">
                <a:solidFill>
                  <a:srgbClr val="242424"/>
                </a:solidFill>
                <a:effectLst/>
                <a:latin typeface="source-serif-pro"/>
              </a:rPr>
              <a:t>N^</a:t>
            </a:r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2) multiplies and adds.</a:t>
            </a:r>
          </a:p>
          <a:p>
            <a:pPr algn="l"/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The FFT algorithm computes the DFT using </a:t>
            </a:r>
            <a:r>
              <a:rPr lang="en-US" sz="2200" b="0" i="1" dirty="0">
                <a:solidFill>
                  <a:srgbClr val="242424"/>
                </a:solidFill>
                <a:effectLst/>
                <a:latin typeface="source-serif-pro"/>
              </a:rPr>
              <a:t>O</a:t>
            </a:r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en-US" sz="2200" b="0" i="1" dirty="0">
                <a:solidFill>
                  <a:srgbClr val="242424"/>
                </a:solidFill>
                <a:effectLst/>
                <a:latin typeface="source-serif-pro"/>
              </a:rPr>
              <a:t>N </a:t>
            </a:r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log </a:t>
            </a:r>
            <a:r>
              <a:rPr lang="en-US" sz="2200" b="0" i="1" dirty="0">
                <a:solidFill>
                  <a:srgbClr val="242424"/>
                </a:solidFill>
                <a:effectLst/>
                <a:latin typeface="source-serif-pro"/>
              </a:rPr>
              <a:t>N</a:t>
            </a:r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) multiplies and adds.</a:t>
            </a:r>
          </a:p>
          <a:p>
            <a:pPr algn="l"/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The FFT is also used for fast extended precision arithmetic (e.g. computing π to a zillion digits), and multiplication of high-degree polynomials, since they also involve convolution. If polynomials </a:t>
            </a:r>
            <a:r>
              <a:rPr lang="en-US" sz="2200" b="0" i="1" dirty="0">
                <a:solidFill>
                  <a:srgbClr val="242424"/>
                </a:solidFill>
                <a:effectLst/>
                <a:latin typeface="source-serif-pro"/>
              </a:rPr>
              <a:t>p </a:t>
            </a:r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and </a:t>
            </a:r>
            <a:r>
              <a:rPr lang="en-US" sz="2200" b="0" i="1" dirty="0">
                <a:solidFill>
                  <a:srgbClr val="242424"/>
                </a:solidFill>
                <a:effectLst/>
                <a:latin typeface="source-serif-pro"/>
              </a:rPr>
              <a:t>q </a:t>
            </a:r>
            <a:r>
              <a:rPr lang="en-US" sz="2200" b="0" i="0" dirty="0">
                <a:solidFill>
                  <a:srgbClr val="242424"/>
                </a:solidFill>
                <a:effectLst/>
                <a:latin typeface="source-serif-pro"/>
              </a:rPr>
              <a:t>have the form: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054FBDE-0C14-AA4F-63D2-AAD6AEB2D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" b="1"/>
          <a:stretch/>
        </p:blipFill>
        <p:spPr bwMode="auto">
          <a:xfrm>
            <a:off x="1928812" y="5525729"/>
            <a:ext cx="8334375" cy="6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71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E637-D224-7A67-73A9-EF52E2670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3" y="344129"/>
            <a:ext cx="10950677" cy="5348748"/>
          </a:xfrm>
        </p:spPr>
        <p:txBody>
          <a:bodyPr/>
          <a:lstStyle/>
          <a:p>
            <a:pPr marL="0" indent="0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then their product is the polynomial:</a:t>
            </a:r>
            <a:endParaRPr lang="en-IN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C728DF7-57E6-46D1-1C9F-E18F19BEF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r="15255"/>
          <a:stretch/>
        </p:blipFill>
        <p:spPr bwMode="auto">
          <a:xfrm>
            <a:off x="914399" y="1481522"/>
            <a:ext cx="9054374" cy="279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41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2D0A-6008-C10A-C790-8066B43A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26" y="227474"/>
            <a:ext cx="10515600" cy="755752"/>
          </a:xfrm>
        </p:spPr>
        <p:txBody>
          <a:bodyPr>
            <a:normAutofit/>
          </a:bodyPr>
          <a:lstStyle/>
          <a:p>
            <a:r>
              <a:rPr lang="en-IN" sz="4000" b="1" i="0" dirty="0">
                <a:solidFill>
                  <a:srgbClr val="242424"/>
                </a:solidFill>
                <a:effectLst/>
                <a:latin typeface="sohne"/>
              </a:rPr>
              <a:t>2D Fast Fourier Transform:</a:t>
            </a:r>
            <a:endParaRPr lang="en-IN" sz="40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8985327-DB94-F9FD-9621-B89187C866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" y="1238738"/>
            <a:ext cx="11056937" cy="5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72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6B67560-5FD9-D846-62A0-FA7772A6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613" y="966430"/>
            <a:ext cx="8334375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81D9C-C2A7-E159-FE9A-C8C6DCA00F18}"/>
              </a:ext>
            </a:extLst>
          </p:cNvPr>
          <p:cNvSpPr txBox="1"/>
          <p:nvPr/>
        </p:nvSpPr>
        <p:spPr>
          <a:xfrm>
            <a:off x="580103" y="258544"/>
            <a:ext cx="7384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Some Examples are shown below: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18150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1363C6E6-3292-233A-494C-930059AF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742950"/>
            <a:ext cx="8334375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4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36C8-A103-B1E0-4EEF-F1E82111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80" y="249083"/>
            <a:ext cx="10515600" cy="863907"/>
          </a:xfrm>
        </p:spPr>
        <p:txBody>
          <a:bodyPr>
            <a:normAutofit/>
          </a:bodyPr>
          <a:lstStyle/>
          <a:p>
            <a:r>
              <a:rPr lang="en-US" sz="4000" b="1" dirty="0"/>
              <a:t>Fourier Theory: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3BAD-06B5-2EC3-66FB-2C61BFC24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81" y="1112990"/>
            <a:ext cx="6231194" cy="5495927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Jean Baptiste Joseph Fourier</a:t>
            </a: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Jean Baptiste Joseph Fourier says </a:t>
            </a:r>
            <a:r>
              <a:rPr lang="en-US" b="1" i="1" dirty="0">
                <a:solidFill>
                  <a:srgbClr val="242424"/>
                </a:solidFill>
                <a:effectLst/>
                <a:latin typeface="source-serif-pro"/>
              </a:rPr>
              <a:t>any 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univariate function can be rewritten as a weighted sum of sines and cosines of different frequencies.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It is mostly true and called Fourier Series.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Fourier Theory</a:t>
            </a: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Any function that periodically repeats itself can be expressed as a sum of sines and cosines of different frequencies each multiplied by a different coefficient.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ABC6EA1-4139-82BF-7B11-F4092A447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1"/>
          <a:stretch/>
        </p:blipFill>
        <p:spPr bwMode="auto">
          <a:xfrm>
            <a:off x="6124268" y="249083"/>
            <a:ext cx="5309419" cy="283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62E9245-5D9E-871E-0C51-6E7838EEE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r="20507"/>
          <a:stretch/>
        </p:blipFill>
        <p:spPr bwMode="auto">
          <a:xfrm>
            <a:off x="6774195" y="3084118"/>
            <a:ext cx="4522071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056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522E0C34-F027-96DB-6EBE-D6149E04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723900"/>
            <a:ext cx="833437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20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64E2DC23-516C-CB3D-6683-A7B56D6E1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762000"/>
            <a:ext cx="833437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33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ECCD7CB5-4966-CB69-2480-8E202DBC1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09625"/>
            <a:ext cx="83343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418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C731-B776-F170-658D-F6BAF81D4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03161"/>
            <a:ext cx="10515600" cy="755752"/>
          </a:xfrm>
        </p:spPr>
        <p:txBody>
          <a:bodyPr>
            <a:normAutofit/>
          </a:bodyPr>
          <a:lstStyle/>
          <a:p>
            <a:r>
              <a:rPr lang="en-IN" sz="4000" b="1" i="1" dirty="0">
                <a:solidFill>
                  <a:srgbClr val="242424"/>
                </a:solidFill>
                <a:effectLst/>
                <a:latin typeface="source-serif-pro"/>
              </a:rPr>
              <a:t>Fourier Analysis in Images: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332FB-119A-2F91-C6AA-126CA84A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5" y="1058913"/>
            <a:ext cx="10891684" cy="5118050"/>
          </a:xfrm>
        </p:spPr>
        <p:txBody>
          <a:bodyPr/>
          <a:lstStyle/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Signals can be composed.</a:t>
            </a:r>
            <a:endParaRPr lang="en-IN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39E54EB-F640-5F87-B4D8-79C402BBD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54" y="1722463"/>
            <a:ext cx="83343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998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D7B2-6F99-5371-6345-4F698D7A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" y="283060"/>
            <a:ext cx="10515600" cy="795953"/>
          </a:xfrm>
        </p:spPr>
        <p:txBody>
          <a:bodyPr>
            <a:normAutofit/>
          </a:bodyPr>
          <a:lstStyle/>
          <a:p>
            <a:r>
              <a:rPr lang="en-IN" sz="4000" b="1" i="0" dirty="0">
                <a:solidFill>
                  <a:srgbClr val="242424"/>
                </a:solidFill>
                <a:effectLst/>
                <a:latin typeface="sohne"/>
              </a:rPr>
              <a:t>Some Important Fourier Transform:</a:t>
            </a:r>
            <a:endParaRPr lang="en-IN" sz="4000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8233D68A-F24B-94E2-63B4-3B4DA36B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355622"/>
            <a:ext cx="83343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584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FCD2-9D77-636C-2CAF-9951779E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268748"/>
            <a:ext cx="10515600" cy="824578"/>
          </a:xfrm>
        </p:spPr>
        <p:txBody>
          <a:bodyPr>
            <a:normAutofit/>
          </a:bodyPr>
          <a:lstStyle/>
          <a:p>
            <a:r>
              <a:rPr lang="en-IN" sz="4000" b="1" i="1" dirty="0">
                <a:solidFill>
                  <a:srgbClr val="242424"/>
                </a:solidFill>
                <a:effectLst/>
                <a:latin typeface="source-serif-pro"/>
              </a:rPr>
              <a:t>The Convolution Theorem: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DDA01-D80D-F59E-CDD6-F12ED212A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35" y="1093326"/>
            <a:ext cx="10763865" cy="5083637"/>
          </a:xfrm>
        </p:spPr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Fourier transform of the convolution of two functions is the product of their Fourier transforms.</a:t>
            </a:r>
          </a:p>
          <a:p>
            <a:endParaRPr lang="en-IN" dirty="0"/>
          </a:p>
          <a:p>
            <a:endParaRPr lang="en-IN" dirty="0"/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inverse Fourier transform of the product of two Fourier transforms is the convolution of the two inverse Fourier transforms.</a:t>
            </a:r>
          </a:p>
          <a:p>
            <a:endParaRPr lang="en-IN" dirty="0"/>
          </a:p>
          <a:p>
            <a:endParaRPr lang="en-IN" dirty="0"/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Convolution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 spatial domain is equivalent to 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multiplication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 frequency domain.</a:t>
            </a:r>
            <a:endParaRPr lang="en-IN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55AA36C-B8F3-C1F7-63C1-72EA7018A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997639"/>
            <a:ext cx="8334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534AA61D-B31E-7DEA-8B40-8D6F33065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3872988"/>
            <a:ext cx="8334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698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E7CA-E945-934E-B101-9A5DB6F0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8" y="283496"/>
            <a:ext cx="10515600" cy="795081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42424"/>
                </a:solidFill>
                <a:effectLst/>
                <a:latin typeface="sohne"/>
              </a:rPr>
              <a:t>The DFT and Image Processing:</a:t>
            </a:r>
            <a:endParaRPr lang="en-IN" sz="4000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5B766055-6BFE-49F4-FB01-D88EDC0459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5" y="1488116"/>
            <a:ext cx="10744200" cy="36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23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7060-F6FA-B30C-17A2-586D45254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796413"/>
            <a:ext cx="10793361" cy="5380550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To filter an image in the frequency domain: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Compute 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F(</a:t>
            </a:r>
            <a:r>
              <a:rPr lang="en-US" b="0" i="1" dirty="0" err="1">
                <a:solidFill>
                  <a:srgbClr val="242424"/>
                </a:solidFill>
                <a:effectLst/>
                <a:latin typeface="source-serif-pro"/>
              </a:rPr>
              <a:t>u,v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)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DFT of the image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Multiply 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F(</a:t>
            </a:r>
            <a:r>
              <a:rPr lang="en-US" b="0" i="1" dirty="0" err="1">
                <a:solidFill>
                  <a:srgbClr val="242424"/>
                </a:solidFill>
                <a:effectLst/>
                <a:latin typeface="source-serif-pro"/>
              </a:rPr>
              <a:t>u,v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)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by a filter function 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H(</a:t>
            </a:r>
            <a:r>
              <a:rPr lang="en-US" b="0" i="1" dirty="0" err="1">
                <a:solidFill>
                  <a:srgbClr val="242424"/>
                </a:solidFill>
                <a:effectLst/>
                <a:latin typeface="source-serif-pro"/>
              </a:rPr>
              <a:t>u,v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Compute the inverse DFT of the result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299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2888-5DDB-BFFC-9625-ACC7E30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45" y="263832"/>
            <a:ext cx="10515600" cy="834410"/>
          </a:xfrm>
        </p:spPr>
        <p:txBody>
          <a:bodyPr>
            <a:normAutofit/>
          </a:bodyPr>
          <a:lstStyle/>
          <a:p>
            <a:r>
              <a:rPr lang="en-IN" sz="4000" b="1" i="1" dirty="0">
                <a:solidFill>
                  <a:srgbClr val="242424"/>
                </a:solidFill>
                <a:effectLst/>
                <a:latin typeface="source-serif-pro"/>
              </a:rPr>
              <a:t>2D Convolution Theorem Example:</a:t>
            </a:r>
            <a:endParaRPr lang="en-IN" sz="4000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E8EC84FA-6A98-7BAB-A04C-668C8803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208293"/>
            <a:ext cx="833437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468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C1B73979-2D49-B484-FD72-35D77667B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333500"/>
            <a:ext cx="83343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2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F128E8A-3CB3-BCE6-6E55-581313E33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28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B86A599E-9500-7A1E-EBF0-87FE6F1AD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57250"/>
            <a:ext cx="83343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921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CD97218-283B-6C4B-787E-8CF96F69205E}"/>
              </a:ext>
            </a:extLst>
          </p:cNvPr>
          <p:cNvGrpSpPr/>
          <p:nvPr/>
        </p:nvGrpSpPr>
        <p:grpSpPr>
          <a:xfrm>
            <a:off x="1928813" y="1447800"/>
            <a:ext cx="8334375" cy="4424065"/>
            <a:chOff x="1928813" y="1447800"/>
            <a:chExt cx="8334375" cy="4424065"/>
          </a:xfrm>
        </p:grpSpPr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5D674B17-7403-17A8-8542-56D492FDD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813" y="1447800"/>
              <a:ext cx="8334375" cy="396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AA97CC-C2E7-0066-94C5-8F1912053971}"/>
                </a:ext>
              </a:extLst>
            </p:cNvPr>
            <p:cNvSpPr txBox="1"/>
            <p:nvPr/>
          </p:nvSpPr>
          <p:spPr>
            <a:xfrm>
              <a:off x="5401596" y="5410200"/>
              <a:ext cx="1388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Box Filter</a:t>
              </a:r>
              <a:endParaRPr lang="en-IN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345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59F936-06AE-5A7B-1309-52C76E87CC0B}"/>
              </a:ext>
            </a:extLst>
          </p:cNvPr>
          <p:cNvGrpSpPr/>
          <p:nvPr/>
        </p:nvGrpSpPr>
        <p:grpSpPr>
          <a:xfrm>
            <a:off x="1928813" y="1571625"/>
            <a:ext cx="8334375" cy="4153371"/>
            <a:chOff x="1928813" y="1571625"/>
            <a:chExt cx="8334375" cy="4153371"/>
          </a:xfrm>
        </p:grpSpPr>
        <p:pic>
          <p:nvPicPr>
            <p:cNvPr id="31746" name="Picture 2">
              <a:extLst>
                <a:ext uri="{FF2B5EF4-FFF2-40B4-BE49-F238E27FC236}">
                  <a16:creationId xmlns:a16="http://schemas.microsoft.com/office/drawing/2014/main" id="{31BEF402-071D-6AD4-F943-F11501EC1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813" y="1571625"/>
              <a:ext cx="8334375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F5C1FC5-7EFB-E921-9EA9-168BC89391EA}"/>
                </a:ext>
              </a:extLst>
            </p:cNvPr>
            <p:cNvSpPr txBox="1"/>
            <p:nvPr/>
          </p:nvSpPr>
          <p:spPr>
            <a:xfrm>
              <a:off x="5051322" y="5263331"/>
              <a:ext cx="2089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Gaussian Filter</a:t>
              </a:r>
              <a:endParaRPr lang="en-IN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12515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CAD0-A19F-D0C6-0721-60444727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" y="227475"/>
            <a:ext cx="10515600" cy="755752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42424"/>
                </a:solidFill>
                <a:effectLst/>
                <a:latin typeface="sohne"/>
              </a:rPr>
              <a:t>Some Basic Frequency Domain Filters:</a:t>
            </a:r>
            <a:endParaRPr lang="en-IN" sz="4000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3DB1EDF6-494E-4399-5BAC-6E00BED88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66825"/>
            <a:ext cx="833437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944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9A4B-B720-7298-B859-F1873E287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2" y="293328"/>
            <a:ext cx="10515600" cy="775417"/>
          </a:xfrm>
        </p:spPr>
        <p:txBody>
          <a:bodyPr>
            <a:normAutofit/>
          </a:bodyPr>
          <a:lstStyle/>
          <a:p>
            <a:r>
              <a:rPr lang="en-IN" sz="4000" b="1" i="0" dirty="0">
                <a:solidFill>
                  <a:srgbClr val="242424"/>
                </a:solidFill>
                <a:effectLst/>
                <a:latin typeface="sohne"/>
              </a:rPr>
              <a:t>Smoothing Frequency Domain Filters: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19865-AD61-E7D1-5368-AD9994769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922" y="1068745"/>
            <a:ext cx="11648768" cy="54864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Smoothing is achieved in the frequency domain by dropping out the high frequency components.</a:t>
            </a:r>
          </a:p>
          <a:p>
            <a:pPr algn="l"/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basic model for filtering is: 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			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G(</a:t>
            </a:r>
            <a:r>
              <a:rPr lang="en-US" b="0" i="1" dirty="0" err="1">
                <a:solidFill>
                  <a:srgbClr val="242424"/>
                </a:solidFill>
                <a:effectLst/>
                <a:latin typeface="source-serif-pro"/>
              </a:rPr>
              <a:t>u,v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) = H(</a:t>
            </a:r>
            <a:r>
              <a:rPr lang="en-US" b="0" i="1" dirty="0" err="1">
                <a:solidFill>
                  <a:srgbClr val="242424"/>
                </a:solidFill>
                <a:effectLst/>
                <a:latin typeface="source-serif-pro"/>
              </a:rPr>
              <a:t>u,v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)F(</a:t>
            </a:r>
            <a:r>
              <a:rPr lang="en-US" b="0" i="1" dirty="0" err="1">
                <a:solidFill>
                  <a:srgbClr val="242424"/>
                </a:solidFill>
                <a:effectLst/>
                <a:latin typeface="source-serif-pro"/>
              </a:rPr>
              <a:t>u,v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b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1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buNone/>
            </a:pPr>
            <a:r>
              <a:rPr lang="en-US" i="1" dirty="0">
                <a:solidFill>
                  <a:srgbClr val="242424"/>
                </a:solidFill>
                <a:latin typeface="source-serif-pro"/>
              </a:rPr>
              <a:t>		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where,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			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F(</a:t>
            </a:r>
            <a:r>
              <a:rPr lang="en-US" b="0" i="1" dirty="0" err="1">
                <a:solidFill>
                  <a:srgbClr val="242424"/>
                </a:solidFill>
                <a:effectLst/>
                <a:latin typeface="source-serif-pro"/>
              </a:rPr>
              <a:t>u,v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)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is the Fourier transform of the image being filtered 						    and </a:t>
            </a:r>
          </a:p>
          <a:p>
            <a:pPr marL="0" indent="0" algn="l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			H(</a:t>
            </a:r>
            <a:r>
              <a:rPr lang="en-US" b="0" i="1" dirty="0" err="1">
                <a:solidFill>
                  <a:srgbClr val="242424"/>
                </a:solidFill>
                <a:effectLst/>
                <a:latin typeface="source-serif-pro"/>
              </a:rPr>
              <a:t>u,v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)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is the filter transform function.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9262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4D9D-1736-BE21-B7D1-1699DA86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190090"/>
            <a:ext cx="10515600" cy="981894"/>
          </a:xfrm>
        </p:spPr>
        <p:txBody>
          <a:bodyPr>
            <a:normAutofit/>
          </a:bodyPr>
          <a:lstStyle/>
          <a:p>
            <a:r>
              <a:rPr lang="en-IN" sz="4000" b="1" i="1" dirty="0">
                <a:solidFill>
                  <a:srgbClr val="242424"/>
                </a:solidFill>
                <a:effectLst/>
                <a:latin typeface="source-serif-pro"/>
              </a:rPr>
              <a:t>Ideal Low Pass Filter: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380AA-C0ED-6EE8-192A-81D47BF84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0" y="1171984"/>
            <a:ext cx="10872019" cy="5085582"/>
          </a:xfrm>
        </p:spPr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Low pass filters only pass the low frequencies, drop the high ones. Ideal low pass filters simply cut off all high frequency components that are a specified distance D0 from the origin of the transform.</a:t>
            </a:r>
          </a:p>
          <a:p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transfer function for the ideal low pass filter can be given as:</a:t>
            </a:r>
          </a:p>
          <a:p>
            <a:pPr marL="0" indent="0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US" dirty="0">
              <a:solidFill>
                <a:srgbClr val="242424"/>
              </a:solidFill>
              <a:latin typeface="source-serif-pro"/>
            </a:endParaRP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7F741159-BE21-D294-C4EA-D8441021A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2400300"/>
            <a:ext cx="8334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C749E676-6390-C29A-535F-E760E91DA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1" y="5152616"/>
            <a:ext cx="833437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71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457A-B8C4-C206-D334-E11D04615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03" y="442452"/>
            <a:ext cx="10773697" cy="5734511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where D(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u,v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) is given as:</a:t>
            </a:r>
          </a:p>
          <a:p>
            <a:endParaRPr lang="en-IN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331DEB55-3CCB-428A-6564-13F5E39A8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63" y="1038227"/>
            <a:ext cx="83343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>
            <a:extLst>
              <a:ext uri="{FF2B5EF4-FFF2-40B4-BE49-F238E27FC236}">
                <a16:creationId xmlns:a16="http://schemas.microsoft.com/office/drawing/2014/main" id="{5C8B29D7-9CC9-8D40-BAD8-C1074A428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862" y="1634460"/>
            <a:ext cx="83343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06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E7D9-8800-0FD9-BD33-A8FF5434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29" y="178313"/>
            <a:ext cx="10515600" cy="804914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42424"/>
                </a:solidFill>
                <a:effectLst/>
                <a:latin typeface="sohne"/>
              </a:rPr>
              <a:t>Low-pass, Band-pass, and High-pass Filters:</a:t>
            </a:r>
            <a:endParaRPr lang="en-IN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910A0-ABF5-E56B-279F-F159F4484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199535"/>
            <a:ext cx="10734368" cy="4977428"/>
          </a:xfrm>
        </p:spPr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 band-pass filter is a type of filter that allows a certain range of frequencies to pass through while attenuating (reducing) frequencies outside of that range.</a:t>
            </a:r>
          </a:p>
          <a:p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range of frequencies that are passed through is called the passband.</a:t>
            </a:r>
          </a:p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 high-pass filter is a filter that passes high frequency signals while attenuating (reducing) low frequency signals.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7216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7A6C9B0C-3980-E891-05EA-CA1531A4E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1" r="21898"/>
          <a:stretch/>
        </p:blipFill>
        <p:spPr bwMode="auto">
          <a:xfrm>
            <a:off x="2399071" y="983227"/>
            <a:ext cx="6705600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784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B0EE-6291-8A09-EB0C-695AC7CE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09" y="256970"/>
            <a:ext cx="11877368" cy="785249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42424"/>
                </a:solidFill>
                <a:effectLst/>
                <a:latin typeface="sohne"/>
              </a:rPr>
              <a:t>Frequency Domain Filtering &amp; Spatial Domain Filtering: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0D349-4B8D-E7AA-BED0-D3E5FCDA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03" y="1042219"/>
            <a:ext cx="10773697" cy="513474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Filtering in the spatial domain can be easier to understand.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Filtering in the frequency domain can be much faster — especially for large images.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071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5BDD-FAB8-1936-5F13-965B82A9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253999"/>
            <a:ext cx="10515600" cy="854075"/>
          </a:xfrm>
        </p:spPr>
        <p:txBody>
          <a:bodyPr>
            <a:normAutofit/>
          </a:bodyPr>
          <a:lstStyle/>
          <a:p>
            <a:r>
              <a:rPr lang="en-US" sz="4000" b="1" dirty="0"/>
              <a:t>Fourier Transform: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F9B8-85B2-CA98-FB9F-4E840238D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2" y="1108074"/>
            <a:ext cx="10911348" cy="5068889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Fourier transform is a mathematical operation that transforms a signal from the time domain to the frequency domain.</a:t>
            </a:r>
          </a:p>
          <a:p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1-D Fourier Transform: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It is used to analyze signals in order to extract useful information, such as the frequency content of a signal.</a:t>
            </a: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2D7DC7-1BA0-F84B-1CC4-CD4516DF3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59" y="2910196"/>
            <a:ext cx="833437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244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2463-FBCB-3A51-417E-E79AB232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2" y="237306"/>
            <a:ext cx="10515600" cy="716423"/>
          </a:xfrm>
        </p:spPr>
        <p:txBody>
          <a:bodyPr>
            <a:normAutofit/>
          </a:bodyPr>
          <a:lstStyle/>
          <a:p>
            <a:r>
              <a:rPr lang="en-US" sz="4000" b="1" dirty="0"/>
              <a:t>References: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B0669-0AEB-7F3F-0E4D-46D5CDAA0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5" y="953729"/>
            <a:ext cx="11208774" cy="5666965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“Digital Image Processing”, Rafael C. Gonzalez &amp; Richard E. Woods, Pearson/Prentice Hall, 2018.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“AIN430 Fundamentals of Image Processing”, Ali </a:t>
            </a:r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Seydi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Keçeli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“Fourier Transforms and the Fast Fourier Transform (FFT) Algorithm”, Paul </a:t>
            </a:r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Heckbert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dirty="0">
              <a:solidFill>
                <a:srgbClr val="242424"/>
              </a:solidFill>
              <a:latin typeface="source-serif-pro"/>
            </a:endParaRP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ChatGPT</a:t>
            </a:r>
          </a:p>
          <a:p>
            <a:endParaRPr lang="en-IN" dirty="0">
              <a:solidFill>
                <a:srgbClr val="242424"/>
              </a:solidFill>
              <a:latin typeface="source-serif-pro"/>
            </a:endParaRP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https://medium.com/@gokcenazakyol/what-are-filtering-in-frequency-domain-and-fourier-transform-image-processing-5-6f4cace43c91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94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6447-AEC6-497B-1D97-AAAE1A557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7" y="511277"/>
            <a:ext cx="10842523" cy="5665686"/>
          </a:xfrm>
        </p:spPr>
        <p:txBody>
          <a:bodyPr/>
          <a:lstStyle/>
          <a:p>
            <a:pPr algn="l"/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Units: </a:t>
            </a:r>
          </a:p>
          <a:p>
            <a:pPr marL="0" indent="0" algn="l">
              <a:buNone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Temporal Coordinates, e.g. t in seconds, f in cycles/second.</a:t>
            </a:r>
          </a:p>
          <a:p>
            <a:pPr marL="0" indent="0">
              <a:buNone/>
            </a:pPr>
            <a:endParaRPr lang="en-IN" b="1" i="1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Spatial Coordinates, e.g. x in cm,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k</a:t>
            </a:r>
            <a:r>
              <a:rPr lang="en-US" b="0" i="0" baseline="-25000" dirty="0" err="1">
                <a:solidFill>
                  <a:srgbClr val="242424"/>
                </a:solidFill>
                <a:effectLst/>
                <a:latin typeface="source-serif-pro"/>
              </a:rPr>
              <a:t>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is spatial frequency in cycles/cm.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810699-F075-CA9C-957C-0CC35CACC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483904"/>
            <a:ext cx="833437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1EFADDD-B922-C79C-9D31-B3AB0D30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1" y="3081184"/>
            <a:ext cx="83343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49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27E5C-41BA-3B59-5F23-BC935DC77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" y="442452"/>
            <a:ext cx="10881852" cy="5734511"/>
          </a:xfrm>
        </p:spPr>
        <p:txBody>
          <a:bodyPr/>
          <a:lstStyle/>
          <a:p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2-D Fourier Transform: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2D Fourier transform is an extension of the 1D Fourier transform, used to analyze two-dimensional signals, such as images.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Fourier Transform:</a:t>
            </a:r>
          </a:p>
          <a:p>
            <a:pPr marL="0" indent="0">
              <a:buNone/>
            </a:pPr>
            <a:endParaRPr lang="en-IN" dirty="0"/>
          </a:p>
          <a:p>
            <a:pPr marL="0" indent="0" algn="l">
              <a:buNone/>
            </a:pPr>
            <a:endParaRPr lang="en-IN" dirty="0"/>
          </a:p>
          <a:p>
            <a:pPr marL="0" indent="0" algn="l">
              <a:buNone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Inverse Fourier Transform:</a:t>
            </a:r>
          </a:p>
          <a:p>
            <a:pPr marL="0" indent="0" algn="l">
              <a:buNone/>
            </a:pP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013FB8-0DC2-6E3A-BC6B-F11CCC2E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86" y="2816635"/>
            <a:ext cx="833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1EC7CCE-1F7D-58F9-A31F-A61F85B02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85" y="4477749"/>
            <a:ext cx="83343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8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CF21-DB5E-1FB9-0346-9359C5E59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35" y="353961"/>
            <a:ext cx="11068665" cy="5823002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It is needed to be understand the frequency w of the signal. So, reparametrize the signal by w instead of x:</a:t>
            </a:r>
          </a:p>
          <a:p>
            <a:endParaRPr lang="en-IN" dirty="0"/>
          </a:p>
          <a:p>
            <a:endParaRPr lang="en-IN" dirty="0"/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For every w from 0 to inf, F(w) holds the amplitude A and phase f of the corresponding sine.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2A4651-EE45-802B-75E6-B67B5CC43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298780"/>
            <a:ext cx="83343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246A67D-7221-9FD8-3F39-1CBCDC03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3429000"/>
            <a:ext cx="83343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03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CCEF-B1FD-213D-4730-D5854DB75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7" y="786580"/>
            <a:ext cx="10842523" cy="5692877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Fourier transform stores the magnitude and phase at each frequency.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Magnitude encodes how much signal there is at a particular frequency.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Phase encodes spatial information (indirectly).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Fourier Transform can always be inversed.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buNone/>
            </a:pP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Note: In the next subtopics, some of the sources used u for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k</a:t>
            </a:r>
            <a:r>
              <a:rPr lang="en-US" b="0" i="0" baseline="-25000" dirty="0" err="1">
                <a:solidFill>
                  <a:srgbClr val="242424"/>
                </a:solidFill>
                <a:effectLst/>
                <a:latin typeface="source-serif-pro"/>
              </a:rPr>
              <a:t>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and v for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k</a:t>
            </a:r>
            <a:r>
              <a:rPr lang="en-US" b="0" i="0" baseline="-25000" dirty="0" err="1">
                <a:solidFill>
                  <a:srgbClr val="242424"/>
                </a:solidFill>
                <a:effectLst/>
                <a:latin typeface="source-serif-pro"/>
              </a:rPr>
              <a:t>y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018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A536-0D05-D6B7-0362-12998FBD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16" y="297579"/>
            <a:ext cx="10515600" cy="766916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42424"/>
                </a:solidFill>
                <a:effectLst/>
                <a:latin typeface="sohne"/>
              </a:rPr>
              <a:t>Discrete Fourier Transform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DA08-A590-4660-4971-5F9BDD01D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16" y="1140542"/>
            <a:ext cx="10967884" cy="503642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Discrete Fourier Transform is used to analyze discrete signals, such as digital audio and images.</a:t>
            </a:r>
          </a:p>
          <a:p>
            <a:pPr algn="l"/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It decomposes a discrete signal into its individual frequency components, allowing for the analysis of the frequency content of the signal.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7182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1149</Words>
  <Application>Microsoft Office PowerPoint</Application>
  <PresentationFormat>Widescreen</PresentationFormat>
  <Paragraphs>130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sohne</vt:lpstr>
      <vt:lpstr>source-serif-pro</vt:lpstr>
      <vt:lpstr>Times New Roman</vt:lpstr>
      <vt:lpstr>Wingdings</vt:lpstr>
      <vt:lpstr>Office Theme</vt:lpstr>
      <vt:lpstr>PowerPoint Presentation</vt:lpstr>
      <vt:lpstr>Fourier Theory:</vt:lpstr>
      <vt:lpstr>PowerPoint Presentation</vt:lpstr>
      <vt:lpstr>Fourier Transform:</vt:lpstr>
      <vt:lpstr>PowerPoint Presentation</vt:lpstr>
      <vt:lpstr>PowerPoint Presentation</vt:lpstr>
      <vt:lpstr>PowerPoint Presentation</vt:lpstr>
      <vt:lpstr>PowerPoint Presentation</vt:lpstr>
      <vt:lpstr>Discrete Fourier Transform</vt:lpstr>
      <vt:lpstr>PowerPoint Presentation</vt:lpstr>
      <vt:lpstr>PowerPoint Presentation</vt:lpstr>
      <vt:lpstr>Plane Waves:</vt:lpstr>
      <vt:lpstr>PowerPoint Presentation</vt:lpstr>
      <vt:lpstr>K-Space:</vt:lpstr>
      <vt:lpstr>Fast Fourier Transform:</vt:lpstr>
      <vt:lpstr>PowerPoint Presentation</vt:lpstr>
      <vt:lpstr>2D Fast Fourier Transform: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Fourier Analysis in Images:</vt:lpstr>
      <vt:lpstr>Some Important Fourier Transform:</vt:lpstr>
      <vt:lpstr>The Convolution Theorem:</vt:lpstr>
      <vt:lpstr>The DFT and Image Processing:</vt:lpstr>
      <vt:lpstr>PowerPoint Presentation</vt:lpstr>
      <vt:lpstr>2D Convolution Theorem Example:</vt:lpstr>
      <vt:lpstr>PowerPoint Presentation</vt:lpstr>
      <vt:lpstr>PowerPoint Presentation</vt:lpstr>
      <vt:lpstr>PowerPoint Presentation</vt:lpstr>
      <vt:lpstr>PowerPoint Presentation</vt:lpstr>
      <vt:lpstr>Some Basic Frequency Domain Filters:</vt:lpstr>
      <vt:lpstr>Smoothing Frequency Domain Filters:</vt:lpstr>
      <vt:lpstr>Ideal Low Pass Filter:</vt:lpstr>
      <vt:lpstr>PowerPoint Presentation</vt:lpstr>
      <vt:lpstr>Low-pass, Band-pass, and High-pass Filters:</vt:lpstr>
      <vt:lpstr>PowerPoint Presentation</vt:lpstr>
      <vt:lpstr>Frequency Domain Filtering &amp; Spatial Domain Filtering: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Himanish Rajan</cp:lastModifiedBy>
  <cp:revision>5</cp:revision>
  <dcterms:modified xsi:type="dcterms:W3CDTF">2024-01-11T09:00:22Z</dcterms:modified>
</cp:coreProperties>
</file>